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83" r:id="rId2"/>
    <p:sldId id="257" r:id="rId3"/>
    <p:sldId id="273" r:id="rId4"/>
    <p:sldId id="258" r:id="rId5"/>
    <p:sldId id="281" r:id="rId6"/>
    <p:sldId id="277" r:id="rId7"/>
    <p:sldId id="259" r:id="rId8"/>
    <p:sldId id="278" r:id="rId9"/>
    <p:sldId id="261" r:id="rId10"/>
    <p:sldId id="282" r:id="rId11"/>
    <p:sldId id="280" r:id="rId12"/>
    <p:sldId id="268" r:id="rId13"/>
    <p:sldId id="267" r:id="rId14"/>
  </p:sldIdLst>
  <p:sldSz cx="9144000" cy="5149850"/>
  <p:notesSz cx="9144000" cy="5149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00"/>
    <a:srgbClr val="003358"/>
    <a:srgbClr val="FF0000"/>
    <a:srgbClr val="A7B6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52E47B-AA2F-3E4A-B06F-F17BECE3082F}" v="1465" dt="2025-08-15T14:10:03.20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3"/>
    <p:restoredTop sz="94655"/>
  </p:normalViewPr>
  <p:slideViewPr>
    <p:cSldViewPr snapToGrid="0">
      <p:cViewPr varScale="1">
        <p:scale>
          <a:sx n="145" d="100"/>
          <a:sy n="145" d="100"/>
        </p:scale>
        <p:origin x="17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2.sv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8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8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CED07-ADED-1945-A849-D40B2D3DE06D}" type="datetimeFigureOut">
              <a:rPr lang="de-DE" smtClean="0"/>
              <a:t>15.08.25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030538" y="644525"/>
            <a:ext cx="3082925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14400" y="2478088"/>
            <a:ext cx="7315200" cy="20288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4891088"/>
            <a:ext cx="3962400" cy="258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180013" y="4891088"/>
            <a:ext cx="3962400" cy="258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6D48C-7649-2743-8828-B4927EA4F4D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4906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6D48C-7649-2743-8828-B4927EA4F4D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3049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lder 6">
            <a:extLst>
              <a:ext uri="{FF2B5EF4-FFF2-40B4-BE49-F238E27FC236}">
                <a16:creationId xmlns:a16="http://schemas.microsoft.com/office/drawing/2014/main" id="{8718FB3C-B9ED-9841-96BF-086D0F7EB7D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4259" y="4740549"/>
            <a:ext cx="426721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000">
                <a:solidFill>
                  <a:srgbClr val="A7B6B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6F15528-21DE-4FAA-801E-634DDDAF4B2B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FB147921-2C91-5443-9FFA-95DF80653F7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400" y="669925"/>
            <a:ext cx="7162800" cy="1752600"/>
          </a:xfrm>
          <a:prstGeom prst="rect">
            <a:avLst/>
          </a:prstGeom>
        </p:spPr>
        <p:txBody>
          <a:bodyPr/>
          <a:lstStyle>
            <a:lvl1pPr algn="ctr">
              <a:defRPr sz="4000" b="1">
                <a:solidFill>
                  <a:srgbClr val="FF7900"/>
                </a:solidFill>
                <a:latin typeface="+mj-lt"/>
              </a:defRPr>
            </a:lvl1pPr>
          </a:lstStyle>
          <a:p>
            <a:r>
              <a:rPr lang="en-US" noProof="0"/>
              <a:t>Title of the talk</a:t>
            </a:r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165E422B-3D57-A34E-A067-07A86D19E259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2862092"/>
            <a:ext cx="7162800" cy="381000"/>
          </a:xfrm>
          <a:prstGeom prst="rect">
            <a:avLst/>
          </a:prstGeom>
        </p:spPr>
        <p:txBody>
          <a:bodyPr/>
          <a:lstStyle>
            <a:lvl1pPr algn="ctr">
              <a:defRPr sz="1900">
                <a:solidFill>
                  <a:srgbClr val="003358"/>
                </a:solidFill>
              </a:defRPr>
            </a:lvl1pPr>
          </a:lstStyle>
          <a:p>
            <a:r>
              <a:rPr lang="en-US" noProof="0"/>
              <a:t>Authors</a:t>
            </a:r>
          </a:p>
          <a:p>
            <a:endParaRPr 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CDDF825-24D0-7940-9B15-534E8D0FBA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33034B0-3FBC-C54A-A62F-7E9186DF14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19298" y="974725"/>
            <a:ext cx="8305401" cy="3352800"/>
          </a:xfrm>
          <a:prstGeom prst="rect">
            <a:avLst/>
          </a:prstGeom>
        </p:spPr>
        <p:txBody>
          <a:bodyPr/>
          <a:lstStyle>
            <a:lvl1pPr marL="182563" indent="-182563">
              <a:buClr>
                <a:srgbClr val="FF7900"/>
              </a:buClr>
              <a:buFont typeface="Wingdings" pitchFamily="2" charset="2"/>
              <a:buChar char="§"/>
              <a:tabLst/>
              <a:defRPr lang="de-DE" sz="1800" i="0" kern="1200" spc="-5" dirty="0" smtClean="0">
                <a:solidFill>
                  <a:srgbClr val="003358"/>
                </a:solidFill>
                <a:latin typeface="Arial"/>
                <a:ea typeface="+mn-ea"/>
                <a:cs typeface="Arial"/>
              </a:defRPr>
            </a:lvl1pPr>
            <a:lvl2pPr marL="139700" indent="-139700">
              <a:buClr>
                <a:srgbClr val="FF7900"/>
              </a:buClr>
              <a:buFont typeface="Wingdings" pitchFamily="2" charset="2"/>
              <a:buChar char="§"/>
              <a:tabLst/>
              <a:defRPr lang="en-US" sz="1600" i="0" kern="1200" spc="-5" dirty="0" smtClean="0">
                <a:solidFill>
                  <a:srgbClr val="003358"/>
                </a:solidFill>
                <a:latin typeface="Arial"/>
                <a:ea typeface="+mn-ea"/>
                <a:cs typeface="Arial"/>
              </a:defRPr>
            </a:lvl2pPr>
            <a:lvl3pPr marL="488950" indent="-215900">
              <a:buClr>
                <a:srgbClr val="FF7900"/>
              </a:buClr>
              <a:buFont typeface="Symbol" pitchFamily="2" charset="2"/>
              <a:buChar char="-"/>
              <a:tabLst/>
              <a:defRPr sz="1600">
                <a:solidFill>
                  <a:srgbClr val="00335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763588" indent="-225425">
              <a:buClr>
                <a:srgbClr val="FF7900"/>
              </a:buClr>
              <a:buSzPct val="100000"/>
              <a:buFont typeface="Courier New" panose="02070309020205020404" pitchFamily="49" charset="0"/>
              <a:buChar char="o"/>
              <a:tabLst/>
              <a:defRPr lang="en-US" sz="1600" dirty="0">
                <a:solidFill>
                  <a:srgbClr val="003358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977900" indent="-173038">
              <a:buClr>
                <a:srgbClr val="FF7900"/>
              </a:buClr>
              <a:buFont typeface="Courier New" panose="02070309020205020404" pitchFamily="49" charset="0"/>
              <a:buChar char="o"/>
              <a:tabLst/>
              <a:defRPr sz="1600">
                <a:solidFill>
                  <a:srgbClr val="00335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1244600" indent="-174625">
              <a:buClr>
                <a:srgbClr val="FF7900"/>
              </a:buClr>
              <a:buFont typeface="Courier New" panose="02070309020205020404" pitchFamily="49" charset="0"/>
              <a:buChar char="o"/>
              <a:tabLst/>
              <a:defRPr sz="1600">
                <a:solidFill>
                  <a:srgbClr val="00335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</a:lstStyle>
          <a:p>
            <a:r>
              <a:rPr lang="de-DE"/>
              <a:t>Mastertextformat bearbeiten</a:t>
            </a:r>
          </a:p>
          <a:p>
            <a:pPr lvl="2"/>
            <a:r>
              <a:rPr lang="de-DE"/>
              <a:t>Zweite Ebene</a:t>
            </a:r>
          </a:p>
          <a:p>
            <a:pPr lvl="3"/>
            <a:r>
              <a:rPr lang="de-DE"/>
              <a:t>Dritte Ebene</a:t>
            </a:r>
          </a:p>
          <a:p>
            <a:pPr lvl="4"/>
            <a:r>
              <a:rPr lang="de-DE"/>
              <a:t>Vierte Ebene</a:t>
            </a:r>
          </a:p>
          <a:p>
            <a:pPr lvl="5"/>
            <a:r>
              <a:rPr lang="de-DE"/>
              <a:t>Fünfte Ebene</a:t>
            </a: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18D43D-99FF-9739-B229-E085BFF68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176631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2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older 6">
            <a:extLst>
              <a:ext uri="{FF2B5EF4-FFF2-40B4-BE49-F238E27FC236}">
                <a16:creationId xmlns:a16="http://schemas.microsoft.com/office/drawing/2014/main" id="{0B041ACF-0DA4-EE4B-948D-65714FBD852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4259" y="4740549"/>
            <a:ext cx="426721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000">
                <a:solidFill>
                  <a:srgbClr val="A7B6B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6F15528-21DE-4FAA-801E-634DDDAF4B2B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Inhaltsplatzhalter 6">
            <a:extLst>
              <a:ext uri="{FF2B5EF4-FFF2-40B4-BE49-F238E27FC236}">
                <a16:creationId xmlns:a16="http://schemas.microsoft.com/office/drawing/2014/main" id="{1F0A973B-20AF-AB48-B59D-F8CBF7C6BDB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800600" y="3032125"/>
            <a:ext cx="3972420" cy="304800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lang="de-DE" sz="1600" i="0" kern="1200" spc="-5" dirty="0" smtClean="0">
                <a:solidFill>
                  <a:srgbClr val="003358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A266A04D-2C94-B94B-931A-B1BF2EE909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971801" y="3413125"/>
            <a:ext cx="5801220" cy="533400"/>
          </a:xfrm>
          <a:prstGeom prst="rect">
            <a:avLst/>
          </a:prstGeom>
        </p:spPr>
        <p:txBody>
          <a:bodyPr/>
          <a:lstStyle>
            <a:lvl1pPr algn="r">
              <a:defRPr sz="3200" b="1">
                <a:solidFill>
                  <a:srgbClr val="FF7900"/>
                </a:solidFill>
              </a:defRPr>
            </a:lvl1pPr>
          </a:lstStyle>
          <a:p>
            <a:r>
              <a:rPr lang="en-US" noProof="0"/>
              <a:t>Section title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8A64BD-7A5C-4091-9D6F-3D5734F68EB8}"/>
              </a:ext>
            </a:extLst>
          </p:cNvPr>
          <p:cNvSpPr txBox="1"/>
          <p:nvPr userDrawn="1"/>
        </p:nvSpPr>
        <p:spPr>
          <a:xfrm>
            <a:off x="990600" y="4694382"/>
            <a:ext cx="38491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de-DE" sz="1000" b="0" i="0" kern="1200" spc="-15" dirty="0">
                <a:solidFill>
                  <a:srgbClr val="A7B6BF"/>
                </a:solidFill>
                <a:latin typeface="Arial"/>
                <a:ea typeface="+mn-ea"/>
                <a:cs typeface="Arial"/>
              </a:rPr>
              <a:t>Multirate Signal Processing</a:t>
            </a:r>
          </a:p>
        </p:txBody>
      </p:sp>
      <p:sp>
        <p:nvSpPr>
          <p:cNvPr id="16" name="bk object 16"/>
          <p:cNvSpPr/>
          <p:nvPr/>
        </p:nvSpPr>
        <p:spPr>
          <a:xfrm>
            <a:off x="0" y="449640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00747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19299" y="243972"/>
            <a:ext cx="8305401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rgbClr val="FF79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254259" y="4740549"/>
            <a:ext cx="426721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000">
                <a:solidFill>
                  <a:srgbClr val="A7B6B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BE9D2E5-2D3B-2A46-BB87-8987C797D52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14000" y="4590000"/>
            <a:ext cx="1973213" cy="46327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5" r:id="rId2"/>
    <p:sldLayoutId id="2147483662" r:id="rId3"/>
  </p:sldLayoutIdLst>
  <p:hf hdr="0" ftr="0"/>
  <p:txStyles>
    <p:titleStyle>
      <a:lvl1pPr>
        <a:defRPr sz="3000">
          <a:latin typeface="+mj-lt"/>
          <a:ea typeface="+mj-ea"/>
          <a:cs typeface="+mj-cs"/>
        </a:defRPr>
      </a:lvl1pPr>
    </p:titleStyle>
    <p:bodyStyle>
      <a:lvl1pPr marL="0">
        <a:defRPr sz="1600" kern="1200" dirty="0">
          <a:solidFill>
            <a:srgbClr val="003358"/>
          </a:solidFill>
          <a:latin typeface="Arial"/>
          <a:ea typeface="+mn-ea"/>
          <a:cs typeface="Arial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abish.khan@tu-ilmenau.de" TargetMode="External"/><Relationship Id="rId2" Type="http://schemas.openxmlformats.org/officeDocument/2006/relationships/hyperlink" Target="mailto:kashan.sardar@tu-ilmenau.de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" TargetMode="External"/><Relationship Id="rId2" Type="http://schemas.openxmlformats.org/officeDocument/2006/relationships/hyperlink" Target="https://www.kaggle.com/datamunge/sign-language-mnis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eras.io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opensourceway/5556249000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53F117-A2A3-C0B7-4D4B-FF455B8229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FE37F-66BA-4B79-F58A-E0D21A646DE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814898" y="2097243"/>
            <a:ext cx="5187918" cy="754720"/>
          </a:xfrm>
        </p:spPr>
        <p:txBody>
          <a:bodyPr lIns="91440" tIns="45720" rIns="91440" bIns="45720" anchor="t"/>
          <a:lstStyle/>
          <a:p>
            <a:pPr marL="0" indent="0" algn="ctr">
              <a:buNone/>
            </a:pPr>
            <a:r>
              <a:rPr lang="en-US" sz="2000">
                <a:solidFill>
                  <a:srgbClr val="0F4761"/>
                </a:solidFill>
                <a:latin typeface="Aptos Display"/>
              </a:rPr>
              <a:t>Group Members</a:t>
            </a:r>
            <a:r>
              <a:rPr lang="en-US" sz="1200">
                <a:latin typeface="Aptos"/>
              </a:rPr>
              <a:t>:</a:t>
            </a:r>
            <a:endParaRPr lang="en-US" sz="1200">
              <a:solidFill>
                <a:srgbClr val="000000"/>
              </a:solidFill>
              <a:latin typeface="Aptos"/>
            </a:endParaRPr>
          </a:p>
          <a:p>
            <a:pPr marL="0" indent="0" algn="ctr">
              <a:buNone/>
            </a:pPr>
            <a:r>
              <a:rPr lang="en-US" sz="1200">
                <a:latin typeface="Aptos"/>
              </a:rPr>
              <a:t>Kashan Sardar, 70284, </a:t>
            </a:r>
            <a:r>
              <a:rPr lang="en-US" sz="1200">
                <a:solidFill>
                  <a:srgbClr val="000000"/>
                </a:solidFill>
                <a:latin typeface="Aptos"/>
                <a:hlinkClick r:id="rId2"/>
              </a:rPr>
              <a:t>kashan.sardar@tu-ilmenau.de</a:t>
            </a:r>
            <a:endParaRPr lang="en-US" sz="1200">
              <a:solidFill>
                <a:srgbClr val="000000"/>
              </a:solidFill>
              <a:latin typeface="Aptos"/>
            </a:endParaRPr>
          </a:p>
          <a:p>
            <a:pPr marL="0" indent="0" algn="ctr">
              <a:buNone/>
            </a:pPr>
            <a:r>
              <a:rPr lang="en-US" sz="1200">
                <a:latin typeface="Aptos"/>
              </a:rPr>
              <a:t>Tabish Khan, 70396, </a:t>
            </a:r>
            <a:r>
              <a:rPr lang="en-US" sz="1200">
                <a:solidFill>
                  <a:srgbClr val="000000"/>
                </a:solidFill>
                <a:latin typeface="Aptos"/>
                <a:hlinkClick r:id="rId3"/>
              </a:rPr>
              <a:t>tabish.khan@tu-ilmenau.de</a:t>
            </a:r>
            <a:endParaRPr lang="en-US" sz="1200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30DD4B-C740-5162-8FF7-C3D303942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685" y="683923"/>
            <a:ext cx="6262593" cy="1415772"/>
          </a:xfr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 sz="3000" dirty="0">
                <a:latin typeface="Aptos Display"/>
              </a:rPr>
              <a:t>Topic (Custom):  Sign Language-to-Text(Real-Time Recognition)</a:t>
            </a:r>
            <a:r>
              <a:rPr lang="en-US" sz="3000" b="0" dirty="0">
                <a:latin typeface="Aptos Display"/>
              </a:rPr>
              <a:t> </a:t>
            </a:r>
            <a:endParaRPr lang="en-US" sz="3000" b="0" dirty="0">
              <a:solidFill>
                <a:srgbClr val="000000"/>
              </a:solidFill>
              <a:latin typeface="Aptos Display"/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EB38AC-FCA1-122C-1D46-2149FF733B8F}"/>
              </a:ext>
            </a:extLst>
          </p:cNvPr>
          <p:cNvSpPr txBox="1"/>
          <p:nvPr/>
        </p:nvSpPr>
        <p:spPr>
          <a:xfrm>
            <a:off x="70130" y="4175125"/>
            <a:ext cx="191796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1400" spc="-5" dirty="0">
                <a:solidFill>
                  <a:srgbClr val="003358"/>
                </a:solidFill>
                <a:cs typeface="Arial"/>
              </a:rPr>
              <a:t>Dated: 15 August 2025</a:t>
            </a:r>
          </a:p>
        </p:txBody>
      </p:sp>
    </p:spTree>
    <p:extLst>
      <p:ext uri="{BB962C8B-B14F-4D97-AF65-F5344CB8AC3E}">
        <p14:creationId xmlns:p14="http://schemas.microsoft.com/office/powerpoint/2010/main" val="2955409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209BD3-F01D-B53E-5FF6-B3B89C7B13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10</a:t>
            </a:fld>
            <a:endParaRPr lang="de-DE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579E71C-E3C3-F461-8904-EC6043706CDC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993754425"/>
              </p:ext>
            </p:extLst>
          </p:nvPr>
        </p:nvGraphicFramePr>
        <p:xfrm>
          <a:off x="419100" y="974725"/>
          <a:ext cx="8305800" cy="1854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52900">
                  <a:extLst>
                    <a:ext uri="{9D8B030D-6E8A-4147-A177-3AD203B41FA5}">
                      <a16:colId xmlns:a16="http://schemas.microsoft.com/office/drawing/2014/main" val="3986473158"/>
                    </a:ext>
                  </a:extLst>
                </a:gridCol>
                <a:gridCol w="4152900">
                  <a:extLst>
                    <a:ext uri="{9D8B030D-6E8A-4147-A177-3AD203B41FA5}">
                      <a16:colId xmlns:a16="http://schemas.microsoft.com/office/drawing/2014/main" val="33996055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1" dirty="0"/>
                        <a:t>Challenge</a:t>
                      </a:r>
                      <a:endParaRPr lang="en-US" b="1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/>
                        <a:t>Solution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034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False positive during the letter switching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Stability Filter + Cooldown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712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HELLO Confusion with other gesture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Palm-open check + strict motion boundary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17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Lightening/Background Issues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Controlled capture environment + clear ROI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063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Motion blur in HELLO Detection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1-second max motion window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9595639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E569ECFD-30D0-101F-443A-B0CBDF06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lIns="0" tIns="0" rIns="0" bIns="0" anchor="t">
            <a:spAutoFit/>
          </a:bodyPr>
          <a:lstStyle/>
          <a:p>
            <a:r>
              <a:rPr lang="en-US" dirty="0">
                <a:latin typeface="Aptos"/>
              </a:rPr>
              <a:t>Challenges &amp; Solutions</a:t>
            </a:r>
          </a:p>
        </p:txBody>
      </p:sp>
    </p:spTree>
    <p:extLst>
      <p:ext uri="{BB962C8B-B14F-4D97-AF65-F5344CB8AC3E}">
        <p14:creationId xmlns:p14="http://schemas.microsoft.com/office/powerpoint/2010/main" val="911205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B07AA-6887-EB76-2E29-83D916183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A941-5A7D-B1E3-355A-B68AB0B35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299" y="243972"/>
            <a:ext cx="8305401" cy="492443"/>
          </a:xfr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 dirty="0"/>
              <a:t>Conclusion &amp; Future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D55D89-81D7-6F4A-F9D4-511AA62EFE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14E48F-FCED-3DF3-31A0-8C3E4FB05392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 lIns="91440" tIns="45720" rIns="91440" bIns="45720" anchor="t"/>
          <a:lstStyle/>
          <a:p>
            <a:pPr marL="182245" indent="-182245" algn="l">
              <a:lnSpc>
                <a:spcPct val="150000"/>
              </a:lnSpc>
            </a:pPr>
            <a:r>
              <a:rPr lang="en-US" b="1">
                <a:solidFill>
                  <a:srgbClr val="0F4761"/>
                </a:solidFill>
                <a:latin typeface="Aptos"/>
              </a:rPr>
              <a:t>Achievements:</a:t>
            </a:r>
            <a:endParaRPr lang="en-US">
              <a:latin typeface="Aptos"/>
            </a:endParaRPr>
          </a:p>
          <a:p>
            <a:pPr marL="763270" lvl="3" algn="l">
              <a:lnSpc>
                <a:spcPct val="150000"/>
              </a:lnSpc>
              <a:buFont typeface="Wingdings" pitchFamily="2" charset="2"/>
              <a:buChar char="§"/>
            </a:pPr>
            <a:r>
              <a:rPr lang="en-US" kern="1200" spc="-5" dirty="0">
                <a:solidFill>
                  <a:srgbClr val="0F4761"/>
                </a:solidFill>
                <a:latin typeface="Aptos"/>
                <a:cs typeface="Arial"/>
              </a:rPr>
              <a:t>Successfully recognized 5 ASL letters + HELLO motion gesture in real time.</a:t>
            </a:r>
            <a:endParaRPr lang="en-US" kern="1200" spc="-5">
              <a:latin typeface="Aptos"/>
            </a:endParaRPr>
          </a:p>
          <a:p>
            <a:pPr marL="763270" lvl="3" algn="l">
              <a:lnSpc>
                <a:spcPct val="150000"/>
              </a:lnSpc>
              <a:buFont typeface="Wingdings" pitchFamily="2" charset="2"/>
              <a:buChar char="§"/>
            </a:pPr>
            <a:r>
              <a:rPr lang="en-US" kern="1200" spc="-5" dirty="0">
                <a:solidFill>
                  <a:srgbClr val="0F4761"/>
                </a:solidFill>
                <a:latin typeface="Aptos"/>
                <a:cs typeface="Arial"/>
              </a:rPr>
              <a:t>Smooth performance with simple hardware (MacBook Pro webcam).</a:t>
            </a:r>
            <a:endParaRPr lang="en-US" kern="1200" spc="-5">
              <a:latin typeface="Aptos"/>
              <a:cs typeface="Arial"/>
            </a:endParaRPr>
          </a:p>
          <a:p>
            <a:pPr marL="182245" indent="-182245" algn="l">
              <a:lnSpc>
                <a:spcPct val="150000"/>
              </a:lnSpc>
            </a:pPr>
            <a:r>
              <a:rPr lang="en-US" b="1">
                <a:solidFill>
                  <a:srgbClr val="0F4761"/>
                </a:solidFill>
                <a:latin typeface="Aptos"/>
              </a:rPr>
              <a:t>Future Enhancements:</a:t>
            </a:r>
            <a:endParaRPr lang="en-US">
              <a:latin typeface="Aptos"/>
            </a:endParaRPr>
          </a:p>
          <a:p>
            <a:pPr marL="763270" lvl="3" algn="l">
              <a:lnSpc>
                <a:spcPct val="150000"/>
              </a:lnSpc>
              <a:buFont typeface="Wingdings" pitchFamily="2" charset="2"/>
              <a:buChar char="§"/>
            </a:pPr>
            <a:r>
              <a:rPr lang="en-US" kern="1200" spc="-5" dirty="0">
                <a:solidFill>
                  <a:srgbClr val="0F4761"/>
                </a:solidFill>
                <a:latin typeface="Aptos"/>
                <a:cs typeface="Arial"/>
              </a:rPr>
              <a:t>Expand dataset to cover full ASL alphabet &amp; common words.</a:t>
            </a:r>
            <a:endParaRPr lang="en-US" kern="1200" spc="-5">
              <a:latin typeface="Aptos"/>
              <a:cs typeface="Arial"/>
            </a:endParaRPr>
          </a:p>
          <a:p>
            <a:pPr marL="763270" lvl="3" algn="l">
              <a:lnSpc>
                <a:spcPct val="150000"/>
              </a:lnSpc>
              <a:buFont typeface="Wingdings" pitchFamily="2" charset="2"/>
              <a:buChar char="§"/>
            </a:pPr>
            <a:r>
              <a:rPr lang="en-US" kern="1200" spc="-5" dirty="0">
                <a:solidFill>
                  <a:srgbClr val="0F4761"/>
                </a:solidFill>
                <a:latin typeface="Aptos"/>
                <a:cs typeface="Arial"/>
              </a:rPr>
              <a:t>Add more dynamic gestures (YES, NO, THANK YOU).</a:t>
            </a:r>
            <a:endParaRPr lang="en-US" kern="1200" spc="-5">
              <a:latin typeface="Aptos"/>
              <a:cs typeface="Arial"/>
            </a:endParaRPr>
          </a:p>
          <a:p>
            <a:pPr marL="763270" lvl="3" algn="l">
              <a:lnSpc>
                <a:spcPct val="150000"/>
              </a:lnSpc>
              <a:buFont typeface="Wingdings" pitchFamily="2" charset="2"/>
              <a:buChar char="§"/>
            </a:pPr>
            <a:r>
              <a:rPr lang="en-US" kern="1200" spc="-5" dirty="0">
                <a:solidFill>
                  <a:srgbClr val="0F4761"/>
                </a:solidFill>
                <a:latin typeface="Aptos"/>
                <a:cs typeface="Arial"/>
              </a:rPr>
              <a:t>Train for robustness in uncontrolled environments.</a:t>
            </a:r>
            <a:endParaRPr lang="en-US" kern="1200" spc="-5">
              <a:latin typeface="Aptos"/>
              <a:cs typeface="Arial"/>
            </a:endParaRPr>
          </a:p>
          <a:p>
            <a:pPr marL="763270" lvl="3" algn="l">
              <a:lnSpc>
                <a:spcPct val="150000"/>
              </a:lnSpc>
              <a:buFont typeface="Wingdings" pitchFamily="2" charset="2"/>
              <a:buChar char="§"/>
            </a:pPr>
            <a:r>
              <a:rPr lang="en-US" kern="1200" spc="-5" dirty="0">
                <a:solidFill>
                  <a:srgbClr val="0F4761"/>
                </a:solidFill>
                <a:latin typeface="Aptos"/>
                <a:cs typeface="Arial"/>
              </a:rPr>
              <a:t>Integrate into AR/VR platforms for immersive experiences.</a:t>
            </a:r>
            <a:endParaRPr lang="en-US" kern="1200" spc="-5">
              <a:latin typeface="Aptos"/>
              <a:cs typeface="Arial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en-US" b="1" dirty="0">
              <a:solidFill>
                <a:srgbClr val="0F4761"/>
              </a:solidFill>
              <a:latin typeface="Aptos"/>
            </a:endParaRPr>
          </a:p>
          <a:p>
            <a:pPr lvl="2"/>
            <a:endParaRPr lang="en-US" dirty="0">
              <a:latin typeface="Aptos"/>
            </a:endParaRPr>
          </a:p>
        </p:txBody>
      </p:sp>
    </p:spTree>
    <p:extLst>
      <p:ext uri="{BB962C8B-B14F-4D97-AF65-F5344CB8AC3E}">
        <p14:creationId xmlns:p14="http://schemas.microsoft.com/office/powerpoint/2010/main" val="2135844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C513E-1239-BA7B-6D33-D133F2178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299" y="243972"/>
            <a:ext cx="8305401" cy="492443"/>
          </a:xfr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 dirty="0">
                <a:latin typeface="Aptos"/>
              </a:rPr>
              <a:t>References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1471EE-B2B6-BC37-51D7-D304F77FCE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DBB00D-DD9F-23D6-2E36-AF7168DF097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 lIns="91440" tIns="45720" rIns="91440" bIns="45720" anchor="t"/>
          <a:lstStyle/>
          <a:p>
            <a:pPr marL="182245" indent="-182245" algn="l">
              <a:buFont typeface="Wingdings" panose="02110004020202020204"/>
              <a:buChar char="§"/>
            </a:pPr>
            <a:endParaRPr lang="en-US" sz="1400" dirty="0">
              <a:latin typeface="+mn-lt"/>
            </a:endParaRPr>
          </a:p>
          <a:p>
            <a:pPr marL="182245" indent="-182245" algn="l">
              <a:buFont typeface="Wingdings" panose="02110004020202020204"/>
              <a:buChar char="§"/>
            </a:pPr>
            <a:r>
              <a:rPr lang="en-US" sz="1400">
                <a:latin typeface="Aptos"/>
              </a:rPr>
              <a:t>F. Lugaresi et al., </a:t>
            </a:r>
            <a:r>
              <a:rPr lang="en-US" sz="1400" dirty="0">
                <a:latin typeface="Aptos"/>
              </a:rPr>
              <a:t>“</a:t>
            </a:r>
            <a:r>
              <a:rPr lang="en-US" sz="1400" err="1">
                <a:latin typeface="Aptos"/>
              </a:rPr>
              <a:t>MediaPipe</a:t>
            </a:r>
            <a:r>
              <a:rPr lang="en-US" sz="1400" dirty="0">
                <a:latin typeface="Aptos"/>
              </a:rPr>
              <a:t>: A </a:t>
            </a:r>
            <a:r>
              <a:rPr lang="en-US" sz="1400">
                <a:latin typeface="Aptos"/>
              </a:rPr>
              <a:t>framework </a:t>
            </a:r>
            <a:r>
              <a:rPr lang="en-US" sz="1400" dirty="0">
                <a:latin typeface="Aptos"/>
              </a:rPr>
              <a:t>for </a:t>
            </a:r>
            <a:r>
              <a:rPr lang="en-US" sz="1400">
                <a:latin typeface="Aptos"/>
              </a:rPr>
              <a:t>building perception pipelines</a:t>
            </a:r>
            <a:r>
              <a:rPr lang="en-US" sz="1400" dirty="0">
                <a:latin typeface="Aptos"/>
              </a:rPr>
              <a:t>,” </a:t>
            </a:r>
            <a:r>
              <a:rPr lang="en-US" sz="1400" i="1">
                <a:latin typeface="Aptos"/>
              </a:rPr>
              <a:t>arXiv:1906.08172</a:t>
            </a:r>
            <a:r>
              <a:rPr lang="en-US" sz="1400" dirty="0">
                <a:latin typeface="Aptos"/>
              </a:rPr>
              <a:t>, </a:t>
            </a:r>
            <a:r>
              <a:rPr lang="en-US" sz="1400">
                <a:latin typeface="Aptos"/>
              </a:rPr>
              <a:t>2019.</a:t>
            </a:r>
          </a:p>
          <a:p>
            <a:pPr marL="182245" indent="-182245" algn="l">
              <a:buFont typeface="Wingdings" panose="02110004020202020204"/>
              <a:buChar char="§"/>
            </a:pPr>
            <a:r>
              <a:rPr lang="en-US" sz="1400">
                <a:latin typeface="Aptos"/>
              </a:rPr>
              <a:t>N</a:t>
            </a:r>
            <a:r>
              <a:rPr lang="en-US" sz="1400" dirty="0">
                <a:latin typeface="Aptos"/>
              </a:rPr>
              <a:t>. </a:t>
            </a:r>
            <a:r>
              <a:rPr lang="en-US" sz="1400">
                <a:latin typeface="Aptos"/>
              </a:rPr>
              <a:t>Kaggle, “Sign Language MNIST Dataset,” </a:t>
            </a:r>
            <a:r>
              <a:rPr lang="en-US" sz="1400" dirty="0">
                <a:latin typeface="Aptos"/>
              </a:rPr>
              <a:t>[Online]. Available: </a:t>
            </a:r>
            <a:r>
              <a:rPr lang="en-US" sz="1400" dirty="0">
                <a:latin typeface="Aptos"/>
                <a:hlinkClick r:id="rId2"/>
              </a:rPr>
              <a:t>https://www.kaggle.com/datamunge/sign-language-mnist</a:t>
            </a:r>
            <a:endParaRPr lang="en-US" sz="1400" dirty="0">
              <a:latin typeface="Aptos"/>
            </a:endParaRPr>
          </a:p>
          <a:p>
            <a:pPr marL="182245" indent="-182245" algn="l">
              <a:buFont typeface="Wingdings" panose="02110004020202020204"/>
              <a:buChar char="§"/>
            </a:pPr>
            <a:r>
              <a:rPr lang="en-US" sz="1400">
                <a:latin typeface="Aptos"/>
              </a:rPr>
              <a:t>M. Abadi et al</a:t>
            </a:r>
            <a:r>
              <a:rPr lang="en-US" sz="1400" dirty="0">
                <a:latin typeface="Aptos"/>
              </a:rPr>
              <a:t>., “</a:t>
            </a:r>
            <a:r>
              <a:rPr lang="en-US" sz="1400">
                <a:latin typeface="Aptos"/>
              </a:rPr>
              <a:t>TensorFlow: Large-scale machine learning on heterogeneous systems</a:t>
            </a:r>
            <a:r>
              <a:rPr lang="en-US" sz="1400" dirty="0">
                <a:latin typeface="Aptos"/>
              </a:rPr>
              <a:t>,” </a:t>
            </a:r>
            <a:r>
              <a:rPr lang="en-US" sz="1400">
                <a:latin typeface="Aptos"/>
              </a:rPr>
              <a:t>2015</a:t>
            </a:r>
            <a:r>
              <a:rPr lang="en-US" sz="1400" dirty="0">
                <a:latin typeface="Aptos"/>
              </a:rPr>
              <a:t>. [Online]. Available:</a:t>
            </a:r>
            <a:r>
              <a:rPr lang="en-US" sz="1400">
                <a:latin typeface="Aptos"/>
              </a:rPr>
              <a:t> </a:t>
            </a:r>
            <a:r>
              <a:rPr lang="en-US" sz="1400" dirty="0">
                <a:latin typeface="Aptos"/>
                <a:hlinkClick r:id="rId3"/>
              </a:rPr>
              <a:t>https://www.tensorflow.org/</a:t>
            </a:r>
            <a:endParaRPr lang="en-US" sz="1400">
              <a:latin typeface="Aptos"/>
              <a:hlinkClick r:id="" action="ppaction://noaction"/>
            </a:endParaRPr>
          </a:p>
          <a:p>
            <a:pPr marL="182245" indent="-182245" algn="l">
              <a:buFont typeface="Wingdings" panose="02110004020202020204"/>
              <a:buChar char="§"/>
            </a:pPr>
            <a:r>
              <a:rPr lang="en-US" sz="1400">
                <a:latin typeface="Aptos"/>
              </a:rPr>
              <a:t>G. Bradski, “The OpenCV Library,” </a:t>
            </a:r>
            <a:r>
              <a:rPr lang="en-US" sz="1400" i="1">
                <a:latin typeface="Aptos"/>
              </a:rPr>
              <a:t>Dr. Dobb’s Journal of Software Tools</a:t>
            </a:r>
            <a:r>
              <a:rPr lang="en-US" sz="1400">
                <a:latin typeface="Aptos"/>
              </a:rPr>
              <a:t>, 2000.</a:t>
            </a:r>
          </a:p>
          <a:p>
            <a:pPr marL="182245" indent="-182245" algn="l">
              <a:buFont typeface="Wingdings" panose="02110004020202020204"/>
              <a:buChar char="§"/>
            </a:pPr>
            <a:r>
              <a:rPr lang="en-US" sz="1400">
                <a:latin typeface="Aptos"/>
              </a:rPr>
              <a:t>F. Chollet, “Keras: Deep Learning for humans,” [Online]. Available: </a:t>
            </a:r>
            <a:r>
              <a:rPr lang="en-US" sz="1400" dirty="0">
                <a:latin typeface="Aptos"/>
                <a:hlinkClick r:id="rId4"/>
              </a:rPr>
              <a:t>https://keras.io/</a:t>
            </a:r>
          </a:p>
          <a:p>
            <a:pPr marL="0" indent="0" algn="l">
              <a:buNone/>
            </a:pPr>
            <a:endParaRPr lang="en-US" sz="1200" dirty="0">
              <a:latin typeface="Aptos"/>
            </a:endParaRPr>
          </a:p>
          <a:p>
            <a:pPr marL="0" indent="0" algn="l">
              <a:buNone/>
            </a:pPr>
            <a:endParaRPr lang="en-US" sz="1200" u="sng" dirty="0">
              <a:latin typeface="Aptos"/>
            </a:endParaRPr>
          </a:p>
          <a:p>
            <a:pPr marL="182245" indent="-182245" algn="l">
              <a:buFont typeface="Wingdings" panose="02110004020202020204"/>
              <a:buChar char="§"/>
            </a:pPr>
            <a:endParaRPr lang="en-US" sz="1200">
              <a:latin typeface="Aptos"/>
            </a:endParaRPr>
          </a:p>
          <a:p>
            <a:pPr marL="182245" indent="-182245" algn="l">
              <a:buFont typeface="Wingdings" panose="02110004020202020204"/>
              <a:buChar char="§"/>
            </a:pPr>
            <a:endParaRPr lang="en-US" sz="1200" u="sng">
              <a:latin typeface="Aptos"/>
            </a:endParaRPr>
          </a:p>
          <a:p>
            <a:pPr marL="182245" indent="-182245">
              <a:buAutoNum type="arabicPeriod"/>
            </a:pPr>
            <a:endParaRPr lang="en-US" sz="1000">
              <a:latin typeface="Aptos"/>
            </a:endParaRPr>
          </a:p>
        </p:txBody>
      </p:sp>
    </p:spTree>
    <p:extLst>
      <p:ext uri="{BB962C8B-B14F-4D97-AF65-F5344CB8AC3E}">
        <p14:creationId xmlns:p14="http://schemas.microsoft.com/office/powerpoint/2010/main" val="3721547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7DA9-0A54-ADFC-FE86-B8C38D78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2349" y="1546490"/>
            <a:ext cx="3619301" cy="1231106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sz="4000" dirty="0">
                <a:latin typeface="Aptos"/>
              </a:rPr>
              <a:t>Thank You For Your Attention!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29CA28-FA01-C66B-42A5-C811A51EAF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13</a:t>
            </a:fld>
            <a:endParaRPr lang="de-DE"/>
          </a:p>
        </p:txBody>
      </p:sp>
      <p:pic>
        <p:nvPicPr>
          <p:cNvPr id="6" name="Picture 5" descr="A close-up of a colorful logo&#10;&#10;AI-generated content may be incorrect.">
            <a:extLst>
              <a:ext uri="{FF2B5EF4-FFF2-40B4-BE49-F238E27FC236}">
                <a16:creationId xmlns:a16="http://schemas.microsoft.com/office/drawing/2014/main" id="{641AA402-2E17-0AFA-59F9-5DA49AF0C8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46789" y="3717925"/>
            <a:ext cx="1132264" cy="6360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99BA23-30F7-1F89-B74E-2366808F3CEE}"/>
              </a:ext>
            </a:extLst>
          </p:cNvPr>
          <p:cNvSpPr txBox="1"/>
          <p:nvPr/>
        </p:nvSpPr>
        <p:spPr>
          <a:xfrm>
            <a:off x="4758977" y="7517909"/>
            <a:ext cx="120076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flickr.com/photos/opensourceway/5556249000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345066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2C870-0D1A-72CF-9A36-7FCA6216B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299" y="243972"/>
            <a:ext cx="8305401" cy="492443"/>
          </a:xfrm>
        </p:spPr>
        <p:txBody>
          <a:bodyPr wrap="square" anchor="ctr">
            <a:normAutofit/>
          </a:bodyPr>
          <a:lstStyle/>
          <a:p>
            <a:pPr algn="ctr"/>
            <a:r>
              <a:rPr lang="en-US" dirty="0">
                <a:latin typeface="Aptos"/>
              </a:rPr>
              <a:t>Introduction &amp; Motivation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BBBABB-92A9-4D70-A3DC-6AB254C85C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54259" y="4740549"/>
            <a:ext cx="426721" cy="153888"/>
          </a:xfrm>
        </p:spPr>
        <p:txBody>
          <a:bodyPr wrap="square">
            <a:normAutofit/>
          </a:bodyPr>
          <a:lstStyle/>
          <a:p>
            <a:pPr>
              <a:spcAft>
                <a:spcPts val="600"/>
              </a:spcAft>
            </a:pPr>
            <a:fld id="{B6F15528-21DE-4FAA-801E-634DDDAF4B2B}" type="slidenum">
              <a:rPr lang="de-DE" smtClean="0"/>
              <a:pPr>
                <a:spcAft>
                  <a:spcPts val="600"/>
                </a:spcAft>
              </a:pPr>
              <a:t>2</a:t>
            </a:fld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B20696-D7BF-A2A9-CC0D-E0204034269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5279" y="984716"/>
            <a:ext cx="8380572" cy="2875963"/>
          </a:xfrm>
        </p:spPr>
        <p:txBody>
          <a:bodyPr lIns="91440" tIns="45720" rIns="91440" bIns="45720" anchor="t">
            <a:normAutofit lnSpcReduction="10000"/>
          </a:bodyPr>
          <a:lstStyle/>
          <a:p>
            <a:pPr marL="182245" indent="-182245" algn="l">
              <a:lnSpc>
                <a:spcPct val="150000"/>
              </a:lnSpc>
              <a:buFont typeface="Wingdings"/>
              <a:buChar char="§"/>
            </a:pPr>
            <a:r>
              <a:rPr lang="en-US">
                <a:solidFill>
                  <a:srgbClr val="0F4761"/>
                </a:solidFill>
                <a:latin typeface="Aptos"/>
              </a:rPr>
              <a:t>Sign language is the primary communication mode for the hearing-impaired.</a:t>
            </a:r>
            <a:endParaRPr lang="en-US">
              <a:latin typeface="Aptos"/>
            </a:endParaRPr>
          </a:p>
          <a:p>
            <a:pPr marL="182245" indent="-182245" algn="l">
              <a:lnSpc>
                <a:spcPct val="150000"/>
              </a:lnSpc>
              <a:buFont typeface="Wingdings"/>
              <a:buChar char="§"/>
            </a:pPr>
            <a:r>
              <a:rPr lang="en-US">
                <a:solidFill>
                  <a:srgbClr val="0F4761"/>
                </a:solidFill>
                <a:latin typeface="Aptos"/>
              </a:rPr>
              <a:t>Traditional recognition systems focus only on static gestures or require expensive sensors.</a:t>
            </a:r>
            <a:endParaRPr lang="en-US">
              <a:latin typeface="Aptos"/>
            </a:endParaRPr>
          </a:p>
          <a:p>
            <a:pPr marL="182245" indent="-182245" algn="l">
              <a:lnSpc>
                <a:spcPct val="150000"/>
              </a:lnSpc>
              <a:buFont typeface="Wingdings"/>
              <a:buChar char="§"/>
            </a:pPr>
            <a:r>
              <a:rPr lang="en-US">
                <a:solidFill>
                  <a:srgbClr val="0F4761"/>
                </a:solidFill>
                <a:latin typeface="Aptos"/>
              </a:rPr>
              <a:t>Need for </a:t>
            </a:r>
            <a:r>
              <a:rPr lang="en-US" b="1">
                <a:solidFill>
                  <a:srgbClr val="0F4761"/>
                </a:solidFill>
                <a:latin typeface="Aptos"/>
              </a:rPr>
              <a:t>real-time, camera-based</a:t>
            </a:r>
            <a:r>
              <a:rPr lang="en-US">
                <a:solidFill>
                  <a:srgbClr val="0F4761"/>
                </a:solidFill>
                <a:latin typeface="Aptos"/>
              </a:rPr>
              <a:t> solution that supports both static and motion gestures.</a:t>
            </a:r>
            <a:endParaRPr lang="en-US">
              <a:latin typeface="Aptos"/>
            </a:endParaRPr>
          </a:p>
          <a:p>
            <a:pPr marL="182245" indent="-182245" algn="l">
              <a:lnSpc>
                <a:spcPct val="150000"/>
              </a:lnSpc>
              <a:buFont typeface="Wingdings"/>
              <a:buChar char="§"/>
            </a:pPr>
            <a:r>
              <a:rPr lang="en-US" b="1">
                <a:solidFill>
                  <a:srgbClr val="0F4761"/>
                </a:solidFill>
                <a:latin typeface="Aptos"/>
              </a:rPr>
              <a:t>Goal:</a:t>
            </a:r>
            <a:r>
              <a:rPr lang="en-US">
                <a:solidFill>
                  <a:srgbClr val="0F4761"/>
                </a:solidFill>
                <a:latin typeface="Aptos"/>
              </a:rPr>
              <a:t> Groundwork for a two-way Real-Time Sign Language Translating System using XR Technologies</a:t>
            </a:r>
            <a:endParaRPr lang="en-US">
              <a:latin typeface="Aptos"/>
            </a:endParaRPr>
          </a:p>
          <a:p>
            <a:pPr marL="0" indent="0" algn="l">
              <a:lnSpc>
                <a:spcPct val="90000"/>
              </a:lnSpc>
              <a:spcAft>
                <a:spcPts val="600"/>
              </a:spcAft>
              <a:buNone/>
            </a:pPr>
            <a:endParaRPr lang="en-US" sz="1600" b="1" dirty="0">
              <a:solidFill>
                <a:srgbClr val="0F47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2177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09A635-EA5E-BBC6-B65C-DCC1DC7FB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44A70-F1F9-F994-1E7B-CE9086CFD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299" y="243972"/>
            <a:ext cx="8305401" cy="492443"/>
          </a:xfrm>
        </p:spPr>
        <p:txBody>
          <a:bodyPr wrap="square" anchor="ctr">
            <a:normAutofit/>
          </a:bodyPr>
          <a:lstStyle/>
          <a:p>
            <a:pPr algn="ctr"/>
            <a:r>
              <a:rPr lang="en-US" dirty="0">
                <a:latin typeface="Aptos"/>
              </a:rPr>
              <a:t>Project Objectives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92D1DD-84AC-153F-37AC-BB65221187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54259" y="4740549"/>
            <a:ext cx="426721" cy="153888"/>
          </a:xfrm>
        </p:spPr>
        <p:txBody>
          <a:bodyPr wrap="square">
            <a:normAutofit/>
          </a:bodyPr>
          <a:lstStyle/>
          <a:p>
            <a:pPr>
              <a:spcAft>
                <a:spcPts val="600"/>
              </a:spcAft>
            </a:pPr>
            <a:fld id="{B6F15528-21DE-4FAA-801E-634DDDAF4B2B}" type="slidenum">
              <a:rPr lang="de-DE" smtClean="0"/>
              <a:pPr>
                <a:spcAft>
                  <a:spcPts val="600"/>
                </a:spcAft>
              </a:pPr>
              <a:t>3</a:t>
            </a:fld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E005E-6B02-87BE-6C83-B22CB91BF42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54259" y="954979"/>
            <a:ext cx="8501913" cy="3352800"/>
          </a:xfrm>
        </p:spPr>
        <p:txBody>
          <a:bodyPr lIns="91440" tIns="45720" rIns="91440" bIns="45720" anchor="t">
            <a:normAutofit/>
          </a:bodyPr>
          <a:lstStyle/>
          <a:p>
            <a:pPr marL="182245" indent="-182245" algn="l">
              <a:buFont typeface="Wingdings"/>
              <a:buChar char="§"/>
            </a:pPr>
            <a:r>
              <a:rPr lang="en-US" b="1">
                <a:solidFill>
                  <a:srgbClr val="0F4761"/>
                </a:solidFill>
                <a:latin typeface="Aptos"/>
              </a:rPr>
              <a:t>Gesture Recognition</a:t>
            </a:r>
            <a:r>
              <a:rPr lang="en-US">
                <a:solidFill>
                  <a:srgbClr val="0F4761"/>
                </a:solidFill>
                <a:latin typeface="Aptos"/>
              </a:rPr>
              <a:t>:</a:t>
            </a:r>
            <a:endParaRPr lang="en-US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800" dirty="0">
                <a:solidFill>
                  <a:srgbClr val="0F4761"/>
                </a:solidFill>
                <a:latin typeface="Aptos"/>
                <a:cs typeface="Arial"/>
              </a:rPr>
              <a:t>Static ASL letters: </a:t>
            </a:r>
            <a:r>
              <a:rPr lang="en-US" sz="1800" b="1" dirty="0">
                <a:solidFill>
                  <a:srgbClr val="0F4761"/>
                </a:solidFill>
                <a:latin typeface="Aptos"/>
                <a:cs typeface="Arial"/>
              </a:rPr>
              <a:t>A, B, L, V, Y</a:t>
            </a:r>
            <a:r>
              <a:rPr lang="en-US" sz="1800" dirty="0">
                <a:solidFill>
                  <a:srgbClr val="0F4761"/>
                </a:solidFill>
                <a:latin typeface="Aptos"/>
                <a:cs typeface="Arial"/>
              </a:rPr>
              <a:t>.</a:t>
            </a:r>
            <a:endParaRPr lang="en-US" sz="1800" dirty="0">
              <a:latin typeface="Aptos"/>
              <a:cs typeface="Arial"/>
            </a:endParaRPr>
          </a:p>
          <a:p>
            <a:pPr lvl="2" algn="l">
              <a:buFont typeface="Wingdings"/>
              <a:buChar char="§"/>
            </a:pPr>
            <a:r>
              <a:rPr lang="en-US" sz="1800" kern="1200" spc="-5" dirty="0">
                <a:solidFill>
                  <a:srgbClr val="0F4761"/>
                </a:solidFill>
                <a:latin typeface="Aptos"/>
                <a:cs typeface="Arial"/>
              </a:rPr>
              <a:t>Dynamic motion gesture: </a:t>
            </a:r>
            <a:r>
              <a:rPr lang="en-US" sz="1800" b="1" kern="1200" spc="-5" dirty="0">
                <a:solidFill>
                  <a:srgbClr val="0F4761"/>
                </a:solidFill>
                <a:latin typeface="Aptos"/>
                <a:cs typeface="Arial"/>
              </a:rPr>
              <a:t>HELLO</a:t>
            </a:r>
            <a:r>
              <a:rPr lang="en-US" sz="1800" kern="1200" spc="-5" dirty="0">
                <a:solidFill>
                  <a:srgbClr val="0F4761"/>
                </a:solidFill>
                <a:latin typeface="Aptos"/>
                <a:cs typeface="Arial"/>
              </a:rPr>
              <a:t> (open palm, left-to-right).</a:t>
            </a:r>
            <a:endParaRPr lang="en-US" sz="1800" kern="1200" spc="-5">
              <a:latin typeface="Aptos"/>
              <a:cs typeface="Arial"/>
            </a:endParaRPr>
          </a:p>
          <a:p>
            <a:pPr marL="182245" indent="-182245" algn="l">
              <a:buFont typeface="Wingdings"/>
              <a:buChar char="§"/>
            </a:pPr>
            <a:r>
              <a:rPr lang="en-US" b="1">
                <a:solidFill>
                  <a:srgbClr val="0F4761"/>
                </a:solidFill>
                <a:latin typeface="Aptos"/>
              </a:rPr>
              <a:t>Accuracy &amp; Speed</a:t>
            </a:r>
            <a:r>
              <a:rPr lang="en-US">
                <a:solidFill>
                  <a:srgbClr val="0F4761"/>
                </a:solidFill>
                <a:latin typeface="Aptos"/>
              </a:rPr>
              <a:t>:</a:t>
            </a:r>
            <a:endParaRPr lang="en-US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800" dirty="0">
                <a:solidFill>
                  <a:srgbClr val="0F4761"/>
                </a:solidFill>
                <a:latin typeface="Aptos"/>
                <a:cs typeface="Arial"/>
              </a:rPr>
              <a:t>90% accuracy in real-time testing.</a:t>
            </a:r>
            <a:endParaRPr lang="en-US" sz="1800" dirty="0">
              <a:latin typeface="Aptos"/>
              <a:cs typeface="Arial"/>
            </a:endParaRPr>
          </a:p>
          <a:p>
            <a:pPr lvl="2" algn="l">
              <a:buFont typeface="Wingdings"/>
              <a:buChar char="§"/>
            </a:pPr>
            <a:r>
              <a:rPr lang="en-US" sz="1800" kern="1200" spc="-5" dirty="0">
                <a:solidFill>
                  <a:srgbClr val="0F4761"/>
                </a:solidFill>
                <a:latin typeface="Aptos"/>
                <a:cs typeface="Arial"/>
              </a:rPr>
              <a:t>Smooth frame rate (&gt;20 FPS).</a:t>
            </a:r>
            <a:endParaRPr lang="en-US" sz="1800" kern="1200" spc="-5">
              <a:latin typeface="Aptos"/>
              <a:cs typeface="Arial"/>
            </a:endParaRPr>
          </a:p>
          <a:p>
            <a:pPr marL="182245" indent="-182245" algn="l">
              <a:buFont typeface="Wingdings"/>
              <a:buChar char="§"/>
            </a:pPr>
            <a:r>
              <a:rPr lang="en-US" b="1">
                <a:solidFill>
                  <a:srgbClr val="0F4761"/>
                </a:solidFill>
                <a:latin typeface="Aptos"/>
              </a:rPr>
              <a:t>User-Friendly UI</a:t>
            </a:r>
            <a:r>
              <a:rPr lang="en-US">
                <a:solidFill>
                  <a:srgbClr val="0F4761"/>
                </a:solidFill>
                <a:latin typeface="Aptos"/>
              </a:rPr>
              <a:t>:</a:t>
            </a:r>
            <a:endParaRPr lang="en-US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800" kern="1200" spc="-5" dirty="0">
                <a:solidFill>
                  <a:srgbClr val="0F4761"/>
                </a:solidFill>
                <a:latin typeface="Aptos"/>
                <a:cs typeface="Arial"/>
              </a:rPr>
              <a:t>Clear ROI, confidence bar, sentence builder, and projector-friendly text.</a:t>
            </a:r>
            <a:endParaRPr lang="en-US" sz="1800" kern="1200" spc="-5">
              <a:latin typeface="Aptos"/>
              <a:cs typeface="Arial"/>
            </a:endParaRPr>
          </a:p>
          <a:p>
            <a:pPr marL="182245" indent="-182245" algn="l">
              <a:buFont typeface="Wingdings"/>
              <a:buChar char="§"/>
            </a:pPr>
            <a:r>
              <a:rPr lang="en-US" b="1">
                <a:solidFill>
                  <a:srgbClr val="0F4761"/>
                </a:solidFill>
                <a:latin typeface="Aptos"/>
              </a:rPr>
              <a:t>Modularity</a:t>
            </a:r>
            <a:r>
              <a:rPr lang="en-US">
                <a:solidFill>
                  <a:srgbClr val="0F4761"/>
                </a:solidFill>
                <a:latin typeface="Aptos"/>
              </a:rPr>
              <a:t>:</a:t>
            </a:r>
            <a:endParaRPr lang="en-US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800" dirty="0">
                <a:solidFill>
                  <a:srgbClr val="0F4761"/>
                </a:solidFill>
                <a:latin typeface="Aptos"/>
                <a:cs typeface="Arial"/>
              </a:rPr>
              <a:t>Easily extendable for more gestures in the future.</a:t>
            </a:r>
            <a:endParaRPr lang="en-US" sz="1800" dirty="0">
              <a:latin typeface="Aptos"/>
              <a:cs typeface="Arial"/>
            </a:endParaRPr>
          </a:p>
          <a:p>
            <a:pPr marL="0" indent="0" algn="l">
              <a:buNone/>
            </a:pPr>
            <a:endParaRPr lang="en-US" sz="1400">
              <a:solidFill>
                <a:srgbClr val="0F4761"/>
              </a:solidFill>
              <a:latin typeface="Aptos"/>
            </a:endParaRPr>
          </a:p>
          <a:p>
            <a:pPr marL="0" indent="0" algn="l">
              <a:lnSpc>
                <a:spcPct val="90000"/>
              </a:lnSpc>
              <a:spcAft>
                <a:spcPts val="600"/>
              </a:spcAft>
              <a:buNone/>
            </a:pPr>
            <a:endParaRPr lang="en-US" sz="1400" dirty="0">
              <a:solidFill>
                <a:srgbClr val="0F47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349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362A8-0B69-DED2-8414-D829BC5DD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299" y="243972"/>
            <a:ext cx="8305401" cy="492443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dirty="0"/>
              <a:t>      </a:t>
            </a:r>
            <a:r>
              <a:rPr lang="en-US" dirty="0">
                <a:latin typeface="Aptos"/>
              </a:rPr>
              <a:t>Project Description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1DCDA0-EC52-D3A5-8A72-CF95304A0E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5C2ACF-1880-52C8-274D-C50BE2C157F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545" y="1357300"/>
            <a:ext cx="8297672" cy="3221348"/>
          </a:xfrm>
        </p:spPr>
        <p:txBody>
          <a:bodyPr lIns="91440" tIns="45720" rIns="91440" bIns="4572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>
                <a:latin typeface="Aptos"/>
              </a:rPr>
              <a:t>This project is a </a:t>
            </a:r>
            <a:r>
              <a:rPr lang="en-US" b="1">
                <a:latin typeface="Aptos"/>
              </a:rPr>
              <a:t>real-time sign language recognition system</a:t>
            </a:r>
            <a:r>
              <a:rPr lang="en-US">
                <a:latin typeface="Aptos"/>
              </a:rPr>
              <a:t> that detects both static and dynamic gestures. Five static ASL letters (</a:t>
            </a:r>
            <a:r>
              <a:rPr lang="en-US" b="1">
                <a:latin typeface="Aptos"/>
              </a:rPr>
              <a:t>A, B, L, V, Y</a:t>
            </a:r>
            <a:r>
              <a:rPr lang="en-US">
                <a:latin typeface="Aptos"/>
              </a:rPr>
              <a:t>) are classified using a custom CNN, while the </a:t>
            </a:r>
            <a:r>
              <a:rPr lang="en-US" b="1">
                <a:latin typeface="Aptos"/>
              </a:rPr>
              <a:t>HELLO</a:t>
            </a:r>
            <a:r>
              <a:rPr lang="en-US">
                <a:latin typeface="Aptos"/>
              </a:rPr>
              <a:t> gesture is recognized through palm-open motion tracking. The system runs on standard hardware and features a clear UI with sentence building and optional text-to-speech.</a:t>
            </a:r>
            <a:endParaRPr lang="en-US"/>
          </a:p>
          <a:p>
            <a:pPr marL="182245" indent="-182245"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91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2ED2AF-D918-38DE-8E9E-240A8BCF17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54259" y="4740549"/>
            <a:ext cx="426721" cy="153888"/>
          </a:xfrm>
        </p:spPr>
        <p:txBody>
          <a:bodyPr wrap="square">
            <a:normAutofit/>
          </a:bodyPr>
          <a:lstStyle/>
          <a:p>
            <a:pPr>
              <a:spcAft>
                <a:spcPts val="600"/>
              </a:spcAft>
            </a:pPr>
            <a:fld id="{B6F15528-21DE-4FAA-801E-634DDDAF4B2B}" type="slidenum">
              <a:rPr lang="de-DE" smtClean="0"/>
              <a:pPr>
                <a:spcAft>
                  <a:spcPts val="600"/>
                </a:spcAft>
              </a:pPr>
              <a:t>5</a:t>
            </a:fld>
            <a:endParaRPr lang="de-D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945431-CFC7-9B6F-FE20-7ED38D746188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679903" y="65259"/>
            <a:ext cx="2802903" cy="4367023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41076A3-9F66-6F96-C9E8-920C3C7D8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1295" y="224801"/>
            <a:ext cx="5766946" cy="895354"/>
          </a:xfrm>
        </p:spPr>
        <p:txBody>
          <a:bodyPr wrap="square" lIns="0" tIns="0" rIns="0" bIns="0" anchor="t">
            <a:normAutofit fontScale="90000"/>
          </a:bodyPr>
          <a:lstStyle/>
          <a:p>
            <a:pPr algn="ctr"/>
            <a:r>
              <a:rPr lang="en-US" dirty="0">
                <a:latin typeface="Aptos"/>
              </a:rPr>
              <a:t>Distribution of Work &amp; Technologies Used</a:t>
            </a:r>
          </a:p>
        </p:txBody>
      </p:sp>
      <p:pic>
        <p:nvPicPr>
          <p:cNvPr id="6" name="Picture 5" descr="What is Python? - IGate For Information Systems">
            <a:extLst>
              <a:ext uri="{FF2B5EF4-FFF2-40B4-BE49-F238E27FC236}">
                <a16:creationId xmlns:a16="http://schemas.microsoft.com/office/drawing/2014/main" id="{77357F18-ACDD-A7A2-038D-344919DE0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5387" y="1500310"/>
            <a:ext cx="1395225" cy="778909"/>
          </a:xfrm>
          <a:prstGeom prst="rect">
            <a:avLst/>
          </a:prstGeom>
        </p:spPr>
      </p:pic>
      <p:pic>
        <p:nvPicPr>
          <p:cNvPr id="7" name="Picture 6" descr="GitHub - tensorflow/tensorflow: An Open Source Machine Learning Framework  for Everyone">
            <a:extLst>
              <a:ext uri="{FF2B5EF4-FFF2-40B4-BE49-F238E27FC236}">
                <a16:creationId xmlns:a16="http://schemas.microsoft.com/office/drawing/2014/main" id="{C9C05B7C-74F0-2C2E-0949-1372439BD2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6824" y="1501728"/>
            <a:ext cx="2127115" cy="721487"/>
          </a:xfrm>
          <a:prstGeom prst="rect">
            <a:avLst/>
          </a:prstGeom>
        </p:spPr>
      </p:pic>
      <p:pic>
        <p:nvPicPr>
          <p:cNvPr id="10" name="Picture 9" descr="Home - mediapipe">
            <a:extLst>
              <a:ext uri="{FF2B5EF4-FFF2-40B4-BE49-F238E27FC236}">
                <a16:creationId xmlns:a16="http://schemas.microsoft.com/office/drawing/2014/main" id="{1425E986-C5F7-C00D-D4FC-A5EF59EEFC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8753" y="2810944"/>
            <a:ext cx="1854978" cy="481283"/>
          </a:xfrm>
          <a:prstGeom prst="rect">
            <a:avLst/>
          </a:prstGeom>
        </p:spPr>
      </p:pic>
      <p:pic>
        <p:nvPicPr>
          <p:cNvPr id="11" name="Picture 10" descr="What is Artificial Intelligence (AI ...">
            <a:extLst>
              <a:ext uri="{FF2B5EF4-FFF2-40B4-BE49-F238E27FC236}">
                <a16:creationId xmlns:a16="http://schemas.microsoft.com/office/drawing/2014/main" id="{ACA345F1-45F2-2E8F-304F-3F5497D7A1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6621" y="2501115"/>
            <a:ext cx="1207148" cy="79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82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A19B9-A6FB-F099-B0AF-621241BC9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3F1066-E1E7-AD54-C055-5EB300484C8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54259" y="4740549"/>
            <a:ext cx="426721" cy="153888"/>
          </a:xfrm>
        </p:spPr>
        <p:txBody>
          <a:bodyPr wrap="square">
            <a:normAutofit/>
          </a:bodyPr>
          <a:lstStyle/>
          <a:p>
            <a:pPr>
              <a:spcAft>
                <a:spcPts val="600"/>
              </a:spcAft>
            </a:pPr>
            <a:fld id="{B6F15528-21DE-4FAA-801E-634DDDAF4B2B}" type="slidenum">
              <a:rPr lang="de-DE" smtClean="0"/>
              <a:pPr>
                <a:spcAft>
                  <a:spcPts val="600"/>
                </a:spcAft>
              </a:pPr>
              <a:t>6</a:t>
            </a:fld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0E53AD-6C9A-5503-BD24-3992D70BAA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994" t="16195" r="7450" b="8648"/>
          <a:stretch>
            <a:fillRect/>
          </a:stretch>
        </p:blipFill>
        <p:spPr>
          <a:xfrm>
            <a:off x="419298" y="1475289"/>
            <a:ext cx="4057450" cy="2351671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3108C-1C04-D342-1F76-37E9620B6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299" y="243972"/>
            <a:ext cx="8305401" cy="492443"/>
          </a:xfrm>
        </p:spPr>
        <p:txBody>
          <a:bodyPr wrap="square" lIns="0" tIns="0" rIns="0" bIns="0" anchor="ctr">
            <a:normAutofit/>
          </a:bodyPr>
          <a:lstStyle/>
          <a:p>
            <a:r>
              <a:rPr lang="en-US"/>
              <a:t>       System Architecture</a:t>
            </a: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E03601-B5DD-DF1B-C7C3-A7645651B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7134" y="974725"/>
            <a:ext cx="2757677" cy="3352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7855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88CF-17C2-9B90-A9EE-37C01AD4D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299" y="243972"/>
            <a:ext cx="8305401" cy="492443"/>
          </a:xfrm>
        </p:spPr>
        <p:txBody>
          <a:bodyPr wrap="square" anchor="ctr">
            <a:normAutofit/>
          </a:bodyPr>
          <a:lstStyle/>
          <a:p>
            <a:pPr algn="ctr"/>
            <a:r>
              <a:rPr lang="en-US" dirty="0">
                <a:latin typeface="Aptos"/>
              </a:rPr>
              <a:t>Methodology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AC774B-1543-608F-C3A8-CAA792ED17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54259" y="4740549"/>
            <a:ext cx="426721" cy="153888"/>
          </a:xfrm>
        </p:spPr>
        <p:txBody>
          <a:bodyPr wrap="square">
            <a:normAutofit/>
          </a:bodyPr>
          <a:lstStyle/>
          <a:p>
            <a:pPr>
              <a:spcAft>
                <a:spcPts val="600"/>
              </a:spcAft>
            </a:pPr>
            <a:fld id="{B6F15528-21DE-4FAA-801E-634DDDAF4B2B}" type="slidenum">
              <a:rPr lang="de-DE" smtClean="0">
                <a:latin typeface="Aptos"/>
              </a:rPr>
              <a:pPr>
                <a:spcAft>
                  <a:spcPts val="600"/>
                </a:spcAft>
              </a:pPr>
              <a:t>7</a:t>
            </a:fld>
            <a:endParaRPr lang="de-DE">
              <a:latin typeface="Apto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8ADDA-C498-BC2A-2C80-51A47B00073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60988" y="898525"/>
            <a:ext cx="3631153" cy="3352800"/>
          </a:xfrm>
        </p:spPr>
        <p:txBody>
          <a:bodyPr lIns="91440" tIns="45720" rIns="91440" bIns="45720" anchor="t">
            <a:normAutofit fontScale="92500" lnSpcReduction="10000"/>
          </a:bodyPr>
          <a:lstStyle/>
          <a:p>
            <a:pPr marL="182245" indent="-182245" algn="l">
              <a:buFont typeface="Wingdings"/>
              <a:buChar char="§"/>
            </a:pPr>
            <a:r>
              <a:rPr lang="en-US" sz="1400" b="1">
                <a:solidFill>
                  <a:srgbClr val="0F4761"/>
                </a:solidFill>
                <a:latin typeface="Aptos"/>
              </a:rPr>
              <a:t>Dataset Creation</a:t>
            </a:r>
            <a:r>
              <a:rPr lang="en-US" sz="1400">
                <a:solidFill>
                  <a:srgbClr val="0F4761"/>
                </a:solidFill>
                <a:latin typeface="Aptos"/>
              </a:rPr>
              <a:t>:</a:t>
            </a:r>
            <a:endParaRPr lang="en-US" sz="1400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400" kern="1200" spc="-5" dirty="0">
                <a:solidFill>
                  <a:srgbClr val="0F4761"/>
                </a:solidFill>
                <a:latin typeface="Aptos"/>
                <a:cs typeface="Arial"/>
              </a:rPr>
              <a:t>Custom images for A, B, L, V, Y.</a:t>
            </a:r>
            <a:endParaRPr lang="en-US" sz="1400" kern="1200" spc="-5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400" kern="1200" spc="-5" dirty="0">
                <a:solidFill>
                  <a:srgbClr val="0F4761"/>
                </a:solidFill>
                <a:latin typeface="Aptos"/>
                <a:cs typeface="Arial"/>
              </a:rPr>
              <a:t>HELLO handled via motion tracking (no CNN training).</a:t>
            </a:r>
            <a:endParaRPr lang="en-US" sz="1400" kern="1200" spc="-5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400" kern="1200" spc="-5" dirty="0">
                <a:solidFill>
                  <a:srgbClr val="0F4761"/>
                </a:solidFill>
                <a:latin typeface="Aptos"/>
                <a:cs typeface="Arial"/>
              </a:rPr>
              <a:t>ROI size: 300×300 px → converted to 28×28 grayscale for CNN.</a:t>
            </a:r>
            <a:endParaRPr lang="en-US" sz="1400" kern="1200" spc="-5">
              <a:latin typeface="Aptos"/>
            </a:endParaRPr>
          </a:p>
          <a:p>
            <a:pPr marL="182245" indent="-182245" algn="l">
              <a:buFont typeface="Wingdings"/>
              <a:buChar char="§"/>
            </a:pPr>
            <a:r>
              <a:rPr lang="en-US" sz="1400" b="1">
                <a:solidFill>
                  <a:srgbClr val="0F4761"/>
                </a:solidFill>
                <a:latin typeface="Aptos"/>
              </a:rPr>
              <a:t>Model Training</a:t>
            </a:r>
            <a:r>
              <a:rPr lang="en-US" sz="1400">
                <a:solidFill>
                  <a:srgbClr val="0F4761"/>
                </a:solidFill>
                <a:latin typeface="Aptos"/>
              </a:rPr>
              <a:t>:</a:t>
            </a:r>
            <a:endParaRPr lang="en-US" sz="1400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400" kern="1200" spc="-5" dirty="0">
                <a:solidFill>
                  <a:srgbClr val="0F4761"/>
                </a:solidFill>
                <a:latin typeface="Aptos"/>
                <a:cs typeface="Arial"/>
              </a:rPr>
              <a:t>CNN architecture: 2 convolution layers, 2 pooling layers, 2 dropout layers.</a:t>
            </a:r>
            <a:endParaRPr lang="en-US" sz="1400" kern="1200" spc="-5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400" kern="1200" spc="-5" dirty="0">
                <a:solidFill>
                  <a:srgbClr val="0F4761"/>
                </a:solidFill>
                <a:latin typeface="Aptos"/>
                <a:cs typeface="Arial"/>
              </a:rPr>
              <a:t>Validation accuracy: </a:t>
            </a:r>
            <a:r>
              <a:rPr lang="en-US" sz="1400" b="1" kern="1200" spc="-5" dirty="0">
                <a:solidFill>
                  <a:srgbClr val="0F4761"/>
                </a:solidFill>
                <a:latin typeface="Aptos"/>
                <a:cs typeface="Arial"/>
              </a:rPr>
              <a:t>94%</a:t>
            </a:r>
            <a:r>
              <a:rPr lang="en-US" sz="1400" kern="1200" spc="-5" dirty="0">
                <a:solidFill>
                  <a:srgbClr val="0F4761"/>
                </a:solidFill>
                <a:latin typeface="Aptos"/>
                <a:cs typeface="Arial"/>
              </a:rPr>
              <a:t>.</a:t>
            </a:r>
            <a:endParaRPr lang="en-US" sz="1400" kern="1200" spc="-5">
              <a:latin typeface="Aptos"/>
            </a:endParaRPr>
          </a:p>
          <a:p>
            <a:pPr marL="182245" indent="-182245" algn="l">
              <a:buFont typeface="Wingdings"/>
              <a:buChar char="§"/>
            </a:pPr>
            <a:r>
              <a:rPr lang="en-US" sz="1400" b="1">
                <a:solidFill>
                  <a:srgbClr val="0F4761"/>
                </a:solidFill>
                <a:latin typeface="Aptos"/>
              </a:rPr>
              <a:t>Gesture Processing</a:t>
            </a:r>
            <a:r>
              <a:rPr lang="en-US" sz="1400">
                <a:solidFill>
                  <a:srgbClr val="0F4761"/>
                </a:solidFill>
                <a:latin typeface="Aptos"/>
              </a:rPr>
              <a:t>:</a:t>
            </a:r>
            <a:endParaRPr lang="en-US" sz="1400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400" kern="1200" spc="-5" err="1">
                <a:solidFill>
                  <a:srgbClr val="0F4761"/>
                </a:solidFill>
                <a:latin typeface="Aptos"/>
                <a:cs typeface="Arial"/>
              </a:rPr>
              <a:t>MediaPipe</a:t>
            </a:r>
            <a:r>
              <a:rPr lang="en-US" sz="1400" kern="1200" spc="-5" dirty="0">
                <a:solidFill>
                  <a:srgbClr val="0F4761"/>
                </a:solidFill>
                <a:latin typeface="Aptos"/>
                <a:cs typeface="Arial"/>
              </a:rPr>
              <a:t> for hand landmarks.</a:t>
            </a:r>
            <a:endParaRPr lang="en-US" sz="1400" kern="1200" spc="-5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400" kern="1200" spc="-5" dirty="0">
                <a:solidFill>
                  <a:srgbClr val="0F4761"/>
                </a:solidFill>
                <a:latin typeface="Aptos"/>
                <a:cs typeface="Arial"/>
              </a:rPr>
              <a:t>Stability filter (1s hold) for static gestures.</a:t>
            </a:r>
            <a:endParaRPr lang="en-US" sz="1400" kern="1200" spc="-5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400" kern="1200" spc="-5" dirty="0">
                <a:solidFill>
                  <a:srgbClr val="0F4761"/>
                </a:solidFill>
                <a:latin typeface="Aptos"/>
                <a:cs typeface="Arial"/>
              </a:rPr>
              <a:t>Motion + palm check for HELLO.</a:t>
            </a:r>
            <a:endParaRPr lang="en-US" sz="1400" kern="1200" spc="-5">
              <a:latin typeface="Aptos"/>
            </a:endParaRPr>
          </a:p>
          <a:p>
            <a:pPr marL="182245" indent="-182245" algn="l">
              <a:buFont typeface="Wingdings"/>
              <a:buChar char="§"/>
            </a:pPr>
            <a:r>
              <a:rPr lang="en-US" sz="1400" b="1">
                <a:solidFill>
                  <a:srgbClr val="0F4761"/>
                </a:solidFill>
                <a:latin typeface="Aptos"/>
              </a:rPr>
              <a:t>UI &amp; Output</a:t>
            </a:r>
            <a:r>
              <a:rPr lang="en-US" sz="1400">
                <a:solidFill>
                  <a:srgbClr val="0F4761"/>
                </a:solidFill>
                <a:latin typeface="Aptos"/>
              </a:rPr>
              <a:t>:</a:t>
            </a:r>
            <a:endParaRPr lang="en-US" sz="1400">
              <a:latin typeface="Aptos"/>
            </a:endParaRPr>
          </a:p>
          <a:p>
            <a:pPr lvl="2" algn="l">
              <a:buFont typeface="Wingdings"/>
              <a:buChar char="§"/>
            </a:pPr>
            <a:r>
              <a:rPr lang="en-US" sz="1400" kern="1200" spc="-5" dirty="0">
                <a:solidFill>
                  <a:srgbClr val="0F4761"/>
                </a:solidFill>
                <a:latin typeface="Aptos"/>
                <a:cs typeface="Arial"/>
              </a:rPr>
              <a:t>High-contrast ROI, sentence builder, and optional text-to-speech.</a:t>
            </a:r>
            <a:r>
              <a:rPr lang="en-US" kern="1200" spc="-5" dirty="0">
                <a:latin typeface="Aptos"/>
                <a:cs typeface="Arial"/>
              </a:rPr>
              <a:t> </a:t>
            </a:r>
            <a:r>
              <a:rPr lang="en-US" sz="1200" kern="1200" spc="-5" dirty="0">
                <a:solidFill>
                  <a:srgbClr val="0F4761"/>
                </a:solidFill>
                <a:latin typeface="Aptos"/>
                <a:cs typeface="Arial"/>
              </a:rPr>
              <a:t>  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F15EFE-FB74-AD6B-1F9C-745519970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2807" y="921613"/>
            <a:ext cx="1973412" cy="17448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5C11C4-7E57-B24E-C020-8600AB671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210" y="2332078"/>
            <a:ext cx="1956407" cy="184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8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8FE7FF-3A73-7B05-07E0-01230FB37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DFEAC-AE24-63CC-A300-3E7BEA9B7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318" y="243972"/>
            <a:ext cx="8305401" cy="492443"/>
          </a:xfrm>
        </p:spPr>
        <p:txBody>
          <a:bodyPr wrap="square" lIns="0" tIns="0" rIns="0" bIns="0" anchor="t">
            <a:spAutoFit/>
          </a:bodyPr>
          <a:lstStyle/>
          <a:p>
            <a:pPr algn="l"/>
            <a:r>
              <a:rPr lang="en-US" dirty="0">
                <a:latin typeface="Aptos"/>
              </a:rPr>
              <a:t>User Interface</a:t>
            </a:r>
            <a:endParaRPr lang="en-US">
              <a:latin typeface="Apto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7B5436-97DC-5000-14BE-958927D4DB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F8E55F6-D3C1-44C4-A8AA-6A7C0E80CE2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5079" y="1206732"/>
            <a:ext cx="3432307" cy="2500667"/>
          </a:xfrm>
        </p:spPr>
        <p:txBody>
          <a:bodyPr lIns="91440" tIns="45720" rIns="91440" bIns="45720" anchor="t"/>
          <a:lstStyle/>
          <a:p>
            <a:pPr marL="182245" indent="-182245" algn="l"/>
            <a:r>
              <a:rPr lang="en-US" sz="1400" b="1">
                <a:latin typeface="Aptos"/>
              </a:rPr>
              <a:t>ROI Box</a:t>
            </a:r>
            <a:r>
              <a:rPr lang="en-US" sz="1400">
                <a:latin typeface="Aptos"/>
              </a:rPr>
              <a:t>: Guides correct hand placement.</a:t>
            </a:r>
            <a:endParaRPr lang="en-US"/>
          </a:p>
          <a:p>
            <a:pPr marL="182245" indent="-182245" algn="l"/>
            <a:r>
              <a:rPr lang="en-US" sz="1400" b="1">
                <a:latin typeface="Aptos"/>
              </a:rPr>
              <a:t>Confidence Bar</a:t>
            </a:r>
            <a:r>
              <a:rPr lang="en-US" sz="1400">
                <a:latin typeface="Aptos"/>
              </a:rPr>
              <a:t>: Shows live prediction certainty.</a:t>
            </a:r>
          </a:p>
          <a:p>
            <a:pPr marL="182245" indent="-182245" algn="l"/>
            <a:r>
              <a:rPr lang="en-US" sz="1400" b="1">
                <a:latin typeface="Aptos"/>
              </a:rPr>
              <a:t>Sentence Builder</a:t>
            </a:r>
            <a:r>
              <a:rPr lang="en-US" sz="1400">
                <a:latin typeface="Aptos"/>
              </a:rPr>
              <a:t>: Displays recognized letters &amp; words.</a:t>
            </a:r>
          </a:p>
          <a:p>
            <a:pPr marL="182245" indent="-182245" algn="l"/>
            <a:r>
              <a:rPr lang="en-US" sz="1400" b="1" dirty="0">
                <a:latin typeface="Aptos"/>
              </a:rPr>
              <a:t>Keyboard Controls</a:t>
            </a:r>
            <a:r>
              <a:rPr lang="en-US" sz="1400" dirty="0">
                <a:latin typeface="Aptos"/>
              </a:rPr>
              <a:t>:</a:t>
            </a:r>
          </a:p>
          <a:p>
            <a:pPr marL="763270" lvl="3" algn="l">
              <a:buFont typeface="Wingdings" pitchFamily="2" charset="2"/>
              <a:buChar char="§"/>
            </a:pPr>
            <a:r>
              <a:rPr lang="en-US" sz="1400" dirty="0">
                <a:latin typeface="Aptos"/>
                <a:cs typeface="Arial"/>
              </a:rPr>
              <a:t>Space → Add space.</a:t>
            </a:r>
          </a:p>
          <a:p>
            <a:pPr marL="763270" lvl="3" algn="l">
              <a:buFont typeface="Wingdings" pitchFamily="2" charset="2"/>
              <a:buChar char="§"/>
            </a:pPr>
            <a:r>
              <a:rPr lang="en-US" sz="1400" dirty="0">
                <a:latin typeface="Aptos"/>
                <a:cs typeface="Arial"/>
              </a:rPr>
              <a:t>S → Speak sentence.</a:t>
            </a:r>
          </a:p>
          <a:p>
            <a:pPr marL="763270" lvl="3" algn="l">
              <a:buFont typeface="Wingdings" pitchFamily="2" charset="2"/>
              <a:buChar char="§"/>
            </a:pPr>
            <a:r>
              <a:rPr lang="en-US" sz="1400" dirty="0">
                <a:latin typeface="Aptos"/>
                <a:cs typeface="Arial"/>
              </a:rPr>
              <a:t>D → Delete last letter.</a:t>
            </a:r>
          </a:p>
          <a:p>
            <a:pPr marL="763270" lvl="3" algn="l">
              <a:buFont typeface="Wingdings" pitchFamily="2" charset="2"/>
              <a:buChar char="§"/>
            </a:pPr>
            <a:r>
              <a:rPr lang="en-US" sz="1400" dirty="0">
                <a:latin typeface="Aptos"/>
                <a:cs typeface="Arial"/>
              </a:rPr>
              <a:t>ESC → Exit.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66C1566-B00D-EA3C-F0AD-6F6BCB9070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93" t="246" r="1464" b="263"/>
          <a:stretch>
            <a:fillRect/>
          </a:stretch>
        </p:blipFill>
        <p:spPr>
          <a:xfrm>
            <a:off x="3595244" y="734041"/>
            <a:ext cx="5249303" cy="312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92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D1334-432A-5AD5-0E49-CE7261DC3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453" y="346055"/>
            <a:ext cx="7666155" cy="492443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dirty="0">
                <a:latin typeface="Aptos"/>
              </a:rPr>
              <a:t> Results &amp; Performance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018321-6843-68A1-E67D-462E9E4E3A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de-DE" smtClean="0">
                <a:latin typeface="Aptos"/>
              </a:rPr>
              <a:pPr/>
              <a:t>9</a:t>
            </a:fld>
            <a:endParaRPr lang="de-DE">
              <a:latin typeface="Apto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BE2EDA-C11B-05F9-9A5F-E7AA9AF898C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9001" y="1178890"/>
            <a:ext cx="2941294" cy="2306158"/>
          </a:xfrm>
        </p:spPr>
        <p:txBody>
          <a:bodyPr lIns="91440" tIns="45720" rIns="91440" bIns="45720" anchor="t"/>
          <a:lstStyle/>
          <a:p>
            <a:pPr marL="285750" indent="-285750" algn="just">
              <a:buFont typeface="Calibri" pitchFamily="2" charset="2"/>
              <a:buChar char="-"/>
            </a:pPr>
            <a:r>
              <a:rPr lang="en-US" sz="1400" b="1">
                <a:latin typeface="Aptos"/>
              </a:rPr>
              <a:t>Static Letters:</a:t>
            </a:r>
            <a:endParaRPr lang="en-US" sz="1400">
              <a:latin typeface="Aptos"/>
            </a:endParaRPr>
          </a:p>
          <a:p>
            <a:pPr marL="273050" lvl="2" indent="0" algn="just">
              <a:buNone/>
            </a:pPr>
            <a:r>
              <a:rPr lang="en-US" sz="1400" kern="1200" spc="-5" dirty="0">
                <a:latin typeface="Aptos"/>
                <a:cs typeface="Arial"/>
              </a:rPr>
              <a:t>Validation accuracy: 94%</a:t>
            </a:r>
          </a:p>
          <a:p>
            <a:pPr marL="273050" lvl="2" indent="0" algn="just">
              <a:buNone/>
            </a:pPr>
            <a:r>
              <a:rPr lang="en-US" sz="1400" kern="1200" spc="-5" dirty="0">
                <a:latin typeface="Aptos"/>
                <a:cs typeface="Arial"/>
              </a:rPr>
              <a:t>Real-time accuracy: ~90%</a:t>
            </a:r>
          </a:p>
          <a:p>
            <a:pPr marL="273050" lvl="2" indent="0" algn="just">
              <a:buNone/>
            </a:pPr>
            <a:endParaRPr lang="en-US" sz="1400">
              <a:latin typeface="Aptos"/>
            </a:endParaRPr>
          </a:p>
          <a:p>
            <a:pPr marL="285750" indent="-285750" algn="just">
              <a:buFont typeface="Calibri" pitchFamily="2" charset="2"/>
              <a:buChar char="-"/>
            </a:pPr>
            <a:r>
              <a:rPr lang="en-US" sz="1400" b="1">
                <a:latin typeface="Aptos"/>
              </a:rPr>
              <a:t>Dynamic Gesture:</a:t>
            </a:r>
          </a:p>
          <a:p>
            <a:pPr marL="285750" indent="-285750" algn="just">
              <a:buFont typeface="Calibri" pitchFamily="2" charset="2"/>
              <a:buChar char="-"/>
            </a:pPr>
            <a:r>
              <a:rPr lang="en-US" sz="1400" kern="1200" spc="-5">
                <a:latin typeface="Aptos"/>
                <a:cs typeface="Arial"/>
              </a:rPr>
              <a:t>HELLO detection rate: ~95% (controlled conditions)</a:t>
            </a:r>
            <a:endParaRPr lang="en-US" sz="1400">
              <a:latin typeface="Aptos"/>
            </a:endParaRPr>
          </a:p>
          <a:p>
            <a:pPr marL="285750" indent="-285750" algn="just">
              <a:buFont typeface="Calibri" pitchFamily="2" charset="2"/>
              <a:buChar char="-"/>
            </a:pPr>
            <a:endParaRPr lang="en-US" sz="1400">
              <a:latin typeface="Aptos"/>
            </a:endParaRPr>
          </a:p>
          <a:p>
            <a:pPr marL="285750" indent="-285750" algn="just">
              <a:buFont typeface="Calibri" pitchFamily="2" charset="2"/>
              <a:buChar char="-"/>
            </a:pPr>
            <a:r>
              <a:rPr lang="en-US" sz="1400" b="1">
                <a:latin typeface="Aptos"/>
              </a:rPr>
              <a:t>Performance:</a:t>
            </a:r>
            <a:endParaRPr lang="en-US" sz="1400">
              <a:latin typeface="Aptos"/>
            </a:endParaRPr>
          </a:p>
          <a:p>
            <a:pPr marL="273050" lvl="2" indent="0" algn="just">
              <a:buNone/>
            </a:pPr>
            <a:r>
              <a:rPr lang="en-US" sz="1400" kern="1200" spc="-5" dirty="0">
                <a:latin typeface="Aptos"/>
                <a:cs typeface="Arial"/>
              </a:rPr>
              <a:t>Average FPS: 25–30</a:t>
            </a:r>
          </a:p>
          <a:p>
            <a:pPr marL="182245" indent="-182245">
              <a:buFont typeface="Calibri" pitchFamily="2" charset="2"/>
              <a:buChar char="-"/>
            </a:pPr>
            <a:endParaRPr lang="en-US" dirty="0">
              <a:latin typeface="Apto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843651-5965-33C5-68F9-0758A4897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181" y="2695790"/>
            <a:ext cx="5341388" cy="7080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0FC701-FFEE-ADC2-076C-8DC562283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8772" y="1179060"/>
            <a:ext cx="5330810" cy="128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46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u TU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pc="-5" dirty="0" err="1" smtClean="0">
            <a:solidFill>
              <a:srgbClr val="003358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712</Words>
  <Application>Microsoft Macintosh PowerPoint</Application>
  <PresentationFormat>Custom</PresentationFormat>
  <Paragraphs>104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Courier New</vt:lpstr>
      <vt:lpstr>Symbol</vt:lpstr>
      <vt:lpstr>Wingdings</vt:lpstr>
      <vt:lpstr>Office Theme</vt:lpstr>
      <vt:lpstr>Topic (Custom):  Sign Language-to-Text(Real-Time Recognition)  </vt:lpstr>
      <vt:lpstr>Introduction &amp; Motivation</vt:lpstr>
      <vt:lpstr>Project Objectives</vt:lpstr>
      <vt:lpstr>      Project Description</vt:lpstr>
      <vt:lpstr>Distribution of Work &amp; Technologies Used</vt:lpstr>
      <vt:lpstr>       System Architecture </vt:lpstr>
      <vt:lpstr>Methodology Overview</vt:lpstr>
      <vt:lpstr>User Interface</vt:lpstr>
      <vt:lpstr> Results &amp; Performance</vt:lpstr>
      <vt:lpstr>Challenges &amp; Solutions</vt:lpstr>
      <vt:lpstr>Conclusion &amp; Future Work</vt:lpstr>
      <vt:lpstr>References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kashan.sardar</cp:lastModifiedBy>
  <cp:revision>328</cp:revision>
  <dcterms:created xsi:type="dcterms:W3CDTF">2025-02-28T20:27:54Z</dcterms:created>
  <dcterms:modified xsi:type="dcterms:W3CDTF">2025-08-15T14:12:05Z</dcterms:modified>
</cp:coreProperties>
</file>

<file path=docProps/thumbnail.jpeg>
</file>